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6" r:id="rId2"/>
    <p:sldId id="302" r:id="rId3"/>
    <p:sldId id="303" r:id="rId4"/>
    <p:sldId id="304" r:id="rId5"/>
    <p:sldId id="268" r:id="rId6"/>
    <p:sldId id="269" r:id="rId7"/>
    <p:sldId id="270" r:id="rId8"/>
    <p:sldId id="305" r:id="rId9"/>
    <p:sldId id="292" r:id="rId10"/>
    <p:sldId id="295" r:id="rId11"/>
    <p:sldId id="296" r:id="rId12"/>
    <p:sldId id="297" r:id="rId13"/>
    <p:sldId id="306" r:id="rId14"/>
    <p:sldId id="307" r:id="rId15"/>
    <p:sldId id="308" r:id="rId16"/>
    <p:sldId id="29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14" autoAdjust="0"/>
  </p:normalViewPr>
  <p:slideViewPr>
    <p:cSldViewPr snapToObjects="1">
      <p:cViewPr>
        <p:scale>
          <a:sx n="70" d="100"/>
          <a:sy n="70" d="100"/>
        </p:scale>
        <p:origin x="-2814" y="-9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8A6648-E214-8F43-87FB-E9DCED30F17D}" type="datetime1">
              <a:rPr lang="en-US" smtClean="0"/>
              <a:pPr/>
              <a:t>11/18/2011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629C96-79F4-DD43-8C5B-E5A68716708A}" type="slidenum">
              <a:rPr lang="en-US" smtClean="0"/>
              <a:pPr/>
              <a:t>‹#›</a:t>
            </a:fld>
            <a:endParaRPr lang="en-US"/>
          </a:p>
        </p:txBody>
      </p:sp>
    </p:spTree>
    <p:extLst>
      <p:ext uri="{BB962C8B-B14F-4D97-AF65-F5344CB8AC3E}">
        <p14:creationId xmlns:p14="http://schemas.microsoft.com/office/powerpoint/2010/main" val="85429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139E9C-628B-604B-98DA-EB1663832413}" type="datetime1">
              <a:rPr lang="en-US" smtClean="0"/>
              <a:pPr/>
              <a:t>11/18/2011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023978-5B5B-CF4D-905E-E912F095269E}" type="slidenum">
              <a:rPr lang="en-US" smtClean="0"/>
              <a:pPr/>
              <a:t>‹#›</a:t>
            </a:fld>
            <a:endParaRPr lang="en-US"/>
          </a:p>
        </p:txBody>
      </p:sp>
    </p:spTree>
    <p:extLst>
      <p:ext uri="{BB962C8B-B14F-4D97-AF65-F5344CB8AC3E}">
        <p14:creationId xmlns:p14="http://schemas.microsoft.com/office/powerpoint/2010/main" val="32365444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023978-5B5B-CF4D-905E-E912F095269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023978-5B5B-CF4D-905E-E912F095269E}"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023978-5B5B-CF4D-905E-E912F095269E}"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023978-5B5B-CF4D-905E-E912F095269E}"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142999"/>
          </a:xfrm>
        </p:spPr>
        <p:txBody>
          <a:bodyPr>
            <a:normAutofit/>
          </a:bodyPr>
          <a:lstStyle>
            <a:lvl1pPr algn="l">
              <a:defRPr sz="3600">
                <a:latin typeface="Tahoma"/>
                <a:cs typeface="Tahoma"/>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057400"/>
            <a:ext cx="6400800" cy="1143000"/>
          </a:xfrm>
        </p:spPr>
        <p:txBody>
          <a:bodyPr>
            <a:normAutofit/>
          </a:bodyPr>
          <a:lstStyle>
            <a:lvl1pPr marL="0" indent="0" algn="ctr">
              <a:buNone/>
              <a:defRPr sz="2400">
                <a:solidFill>
                  <a:schemeClr val="tx1">
                    <a:tint val="75000"/>
                  </a:schemeClr>
                </a:solidFill>
                <a:latin typeface="Tahoma"/>
                <a:cs typeface="Tahom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58CBDBA-E0C4-A64D-8229-939C5D1B3DBF}" type="datetime1">
              <a:rPr lang="en-US" smtClean="0"/>
              <a:pPr/>
              <a:t>11/18/2011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1" y="5973097"/>
            <a:ext cx="932426" cy="324157"/>
          </a:xfrm>
        </p:spPr>
        <p:txBody>
          <a:bodyPr/>
          <a:lstStyle/>
          <a:p>
            <a:fld id="{301684BE-0845-E84D-AAAE-39ADFC1AE0F6}" type="slidenum">
              <a:rPr lang="en-US" smtClean="0"/>
              <a:pPr/>
              <a:t>‹#›</a:t>
            </a:fld>
            <a:endParaRPr lang="en-US"/>
          </a:p>
        </p:txBody>
      </p:sp>
      <p:sp>
        <p:nvSpPr>
          <p:cNvPr id="7" name="TextBox 6"/>
          <p:cNvSpPr txBox="1"/>
          <p:nvPr userDrawn="1"/>
        </p:nvSpPr>
        <p:spPr>
          <a:xfrm>
            <a:off x="1676400" y="5850195"/>
            <a:ext cx="2362200" cy="246221"/>
          </a:xfrm>
          <a:prstGeom prst="rect">
            <a:avLst/>
          </a:prstGeom>
          <a:noFill/>
        </p:spPr>
        <p:txBody>
          <a:bodyPr wrap="square" rtlCol="0">
            <a:spAutoFit/>
          </a:bodyPr>
          <a:lstStyle/>
          <a:p>
            <a:r>
              <a:rPr lang="en-US" sz="1000" dirty="0" smtClean="0">
                <a:solidFill>
                  <a:schemeClr val="bg1">
                    <a:lumMod val="50000"/>
                  </a:schemeClr>
                </a:solidFill>
                <a:latin typeface="Tahoma"/>
                <a:cs typeface="Tahoma"/>
              </a:rPr>
              <a:t>Presentation</a:t>
            </a:r>
            <a:r>
              <a:rPr lang="en-US" sz="1000" baseline="0" dirty="0" smtClean="0">
                <a:solidFill>
                  <a:schemeClr val="bg1">
                    <a:lumMod val="50000"/>
                  </a:schemeClr>
                </a:solidFill>
                <a:latin typeface="Tahoma"/>
                <a:cs typeface="Tahoma"/>
              </a:rPr>
              <a:t> Title </a:t>
            </a:r>
            <a:endParaRPr lang="en-US" sz="1000" dirty="0">
              <a:solidFill>
                <a:schemeClr val="bg1">
                  <a:lumMod val="50000"/>
                </a:schemeClr>
              </a:solidFill>
              <a:latin typeface="Tahoma"/>
              <a:cs typeface="Tahom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9563E3-CA73-6345-8D70-C35C1AD63A67}" type="datetime1">
              <a:rPr lang="en-US" smtClean="0"/>
              <a:pPr/>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C56FA9-135B-0A48-9ED3-C485B8C6CA8D}" type="datetime1">
              <a:rPr lang="en-US" smtClean="0"/>
              <a:pPr/>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defRPr/>
            </a:lvl1pPr>
            <a:lvl2pPr>
              <a:buClr>
                <a:schemeClr val="accent1"/>
              </a:buClr>
              <a:buFont typeface="Arial"/>
              <a:buChar char="•"/>
              <a:defRPr/>
            </a:lvl2pPr>
            <a:lvl3pPr>
              <a:buClr>
                <a:schemeClr val="accent1"/>
              </a:buClr>
              <a:defRPr/>
            </a:lvl3pPr>
            <a:lvl4pPr>
              <a:buClr>
                <a:schemeClr val="accent1"/>
              </a:buClr>
              <a:buFont typeface="Arial"/>
              <a:buChar char="•"/>
              <a:defRPr/>
            </a:lvl4pPr>
            <a:lvl5pPr>
              <a:buFontTx/>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109F98-9227-EB4E-B5E6-2623644D0036}" type="datetime1">
              <a:rPr lang="en-US" smtClean="0"/>
              <a:pPr/>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3566F0-19F1-064B-843B-4DCA56C6B644}" type="datetime1">
              <a:rPr lang="en-US" smtClean="0"/>
              <a:pPr/>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1F3361-F96C-6D41-8C28-347ABE02A18C}" type="datetime1">
              <a:rPr lang="en-US" smtClean="0"/>
              <a:pPr/>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C66DE9-4D6F-8949-905A-9C13E19B15D4}" type="datetime1">
              <a:rPr lang="en-US" smtClean="0"/>
              <a:pPr/>
              <a:t>11/18/2011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A53E06-373B-C44F-B991-4D79550920DA}" type="datetime1">
              <a:rPr lang="en-US" smtClean="0"/>
              <a:pPr/>
              <a:t>11/18/2011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CC950-4F19-9D4D-9D97-5D2728313DB4}" type="datetime1">
              <a:rPr lang="en-US" smtClean="0"/>
              <a:pPr/>
              <a:t>11/18/2011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D8A51-3D1B-7E48-8137-76D09650B82F}" type="datetime1">
              <a:rPr lang="en-US" smtClean="0"/>
              <a:pPr/>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7A3D9-C92C-3348-9583-D8DBC9AE78D0}" type="datetime1">
              <a:rPr lang="en-US" smtClean="0"/>
              <a:pPr/>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684BE-0845-E84D-AAAE-39ADFC1AE0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pls_ppt_interior.jpg"/>
          <p:cNvPicPr>
            <a:picLocks noChangeAspect="1"/>
          </p:cNvPicPr>
          <p:nvPr userDrawn="1"/>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B809-7D01-B045-9C0F-4172D8999F33}" type="datetime1">
              <a:rPr lang="en-US" smtClean="0"/>
              <a:pPr/>
              <a:t>11/18/2011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924800" y="5943600"/>
            <a:ext cx="990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1684BE-0845-E84D-AAAE-39ADFC1AE0F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457200" rtl="0" eaLnBrk="1" latinLnBrk="0" hangingPunct="1">
        <a:spcBef>
          <a:spcPct val="0"/>
        </a:spcBef>
        <a:buNone/>
        <a:defRPr sz="3200" kern="1200">
          <a:solidFill>
            <a:schemeClr val="tx1"/>
          </a:solidFill>
          <a:latin typeface="Tahoma"/>
          <a:ea typeface="+mj-ea"/>
          <a:cs typeface="Tahoma"/>
        </a:defRPr>
      </a:lvl1pPr>
    </p:titleStyle>
    <p:bodyStyle>
      <a:lvl1pPr marL="342900" indent="-342900" algn="l" defTabSz="457200" rtl="0" eaLnBrk="1" latinLnBrk="0" hangingPunct="1">
        <a:spcBef>
          <a:spcPct val="20000"/>
        </a:spcBef>
        <a:buClr>
          <a:schemeClr val="accent1"/>
        </a:buClr>
        <a:buFont typeface="Arial"/>
        <a:buChar char="•"/>
        <a:defRPr sz="2400" kern="1200">
          <a:solidFill>
            <a:schemeClr val="tx1"/>
          </a:solidFill>
          <a:latin typeface="Tahoma"/>
          <a:ea typeface="+mn-ea"/>
          <a:cs typeface="Tahoma"/>
        </a:defRPr>
      </a:lvl1pPr>
      <a:lvl2pPr marL="742950" indent="-285750" algn="l" defTabSz="457200" rtl="0" eaLnBrk="1" latinLnBrk="0" hangingPunct="1">
        <a:spcBef>
          <a:spcPct val="20000"/>
        </a:spcBef>
        <a:buClr>
          <a:schemeClr val="accent1"/>
        </a:buClr>
        <a:buFont typeface="Arial"/>
        <a:buChar char="•"/>
        <a:defRPr sz="2000" kern="1200">
          <a:solidFill>
            <a:schemeClr val="tx1"/>
          </a:solidFill>
          <a:latin typeface="Tahoma"/>
          <a:ea typeface="+mn-ea"/>
          <a:cs typeface="Tahoma"/>
        </a:defRPr>
      </a:lvl2pPr>
      <a:lvl3pPr marL="1143000" indent="-228600" algn="l" defTabSz="457200" rtl="0" eaLnBrk="1" latinLnBrk="0" hangingPunct="1">
        <a:spcBef>
          <a:spcPct val="20000"/>
        </a:spcBef>
        <a:buClr>
          <a:schemeClr val="accent1"/>
        </a:buClr>
        <a:buFont typeface="Arial"/>
        <a:buChar char="•"/>
        <a:defRPr sz="1800" kern="1200">
          <a:solidFill>
            <a:schemeClr val="tx1"/>
          </a:solidFill>
          <a:latin typeface="Tahoma"/>
          <a:ea typeface="+mn-ea"/>
          <a:cs typeface="Tahoma"/>
        </a:defRPr>
      </a:lvl3pPr>
      <a:lvl4pPr marL="1600200" indent="-228600" algn="l" defTabSz="457200" rtl="0" eaLnBrk="1" latinLnBrk="0" hangingPunct="1">
        <a:spcBef>
          <a:spcPct val="20000"/>
        </a:spcBef>
        <a:buClr>
          <a:schemeClr val="accent1"/>
        </a:buClr>
        <a:buFont typeface="Arial"/>
        <a:buChar char="•"/>
        <a:defRPr sz="1600" kern="1200">
          <a:solidFill>
            <a:schemeClr val="tx1"/>
          </a:solidFill>
          <a:latin typeface="Tahoma"/>
          <a:ea typeface="+mn-ea"/>
          <a:cs typeface="Tahoma"/>
        </a:defRPr>
      </a:lvl4pPr>
      <a:lvl5pPr marL="2057400" indent="-228600" algn="l" defTabSz="457200" rtl="0" eaLnBrk="1" latinLnBrk="0" hangingPunct="1">
        <a:spcBef>
          <a:spcPct val="20000"/>
        </a:spcBef>
        <a:buFontTx/>
        <a:buNone/>
        <a:defRPr sz="14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mgill@plsweb.com"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s_ppt_cover.jpg"/>
          <p:cNvPicPr>
            <a:picLocks noChangeAspect="1"/>
          </p:cNvPicPr>
          <p:nvPr/>
        </p:nvPicPr>
        <p:blipFill>
          <a:blip r:embed="rId3"/>
          <a:stretch>
            <a:fillRect/>
          </a:stretch>
        </p:blipFill>
        <p:spPr>
          <a:xfrm>
            <a:off x="37762" y="170607"/>
            <a:ext cx="9144000" cy="6858000"/>
          </a:xfrm>
          <a:prstGeom prst="rect">
            <a:avLst/>
          </a:prstGeom>
        </p:spPr>
      </p:pic>
      <p:sp>
        <p:nvSpPr>
          <p:cNvPr id="2" name="Title 1"/>
          <p:cNvSpPr>
            <a:spLocks noGrp="1"/>
          </p:cNvSpPr>
          <p:nvPr>
            <p:ph type="ctrTitle"/>
          </p:nvPr>
        </p:nvSpPr>
        <p:spPr>
          <a:xfrm>
            <a:off x="685800" y="1219201"/>
            <a:ext cx="7772400" cy="1752599"/>
          </a:xfrm>
        </p:spPr>
        <p:txBody>
          <a:bodyPr>
            <a:normAutofit/>
          </a:bodyPr>
          <a:lstStyle/>
          <a:p>
            <a:pPr algn="ctr"/>
            <a:r>
              <a:rPr lang="en-US" sz="4400" b="1" dirty="0" smtClean="0">
                <a:solidFill>
                  <a:srgbClr val="0070C0"/>
                </a:solidFill>
              </a:rPr>
              <a:t>More than Technology:</a:t>
            </a:r>
            <a:br>
              <a:rPr lang="en-US" sz="4400" b="1" dirty="0" smtClean="0">
                <a:solidFill>
                  <a:srgbClr val="0070C0"/>
                </a:solidFill>
              </a:rPr>
            </a:br>
            <a:r>
              <a:rPr lang="en-US" sz="2400" b="1" dirty="0" smtClean="0">
                <a:solidFill>
                  <a:srgbClr val="0070C0"/>
                </a:solidFill>
              </a:rPr>
              <a:t>Preparing Teachers for the Online Environment</a:t>
            </a:r>
            <a:endParaRPr lang="en-US" sz="2400" b="1" dirty="0">
              <a:solidFill>
                <a:srgbClr val="0070C0"/>
              </a:solidFill>
            </a:endParaRPr>
          </a:p>
        </p:txBody>
      </p:sp>
      <p:sp>
        <p:nvSpPr>
          <p:cNvPr id="3" name="Subtitle 2"/>
          <p:cNvSpPr>
            <a:spLocks noGrp="1"/>
          </p:cNvSpPr>
          <p:nvPr>
            <p:ph type="subTitle" idx="1"/>
          </p:nvPr>
        </p:nvSpPr>
        <p:spPr>
          <a:xfrm>
            <a:off x="1371600" y="2743200"/>
            <a:ext cx="6400800" cy="1981200"/>
          </a:xfrm>
        </p:spPr>
        <p:txBody>
          <a:bodyPr>
            <a:normAutofit lnSpcReduction="10000"/>
          </a:bodyPr>
          <a:lstStyle/>
          <a:p>
            <a:endParaRPr lang="en-US" sz="1100" dirty="0" smtClean="0">
              <a:solidFill>
                <a:srgbClr val="0070C0"/>
              </a:solidFill>
              <a:latin typeface="Tahoma"/>
              <a:cs typeface="Tahoma"/>
            </a:endParaRPr>
          </a:p>
          <a:p>
            <a:r>
              <a:rPr lang="en-US" sz="2400" b="1" dirty="0" smtClean="0">
                <a:solidFill>
                  <a:srgbClr val="0070C0"/>
                </a:solidFill>
                <a:latin typeface="Tahoma"/>
                <a:cs typeface="Tahoma"/>
              </a:rPr>
              <a:t>Welcome!</a:t>
            </a:r>
            <a:r>
              <a:rPr lang="en-US" sz="2400" dirty="0" smtClean="0">
                <a:solidFill>
                  <a:srgbClr val="0070C0"/>
                </a:solidFill>
                <a:latin typeface="Tahoma"/>
                <a:cs typeface="Tahoma"/>
              </a:rPr>
              <a:t> </a:t>
            </a:r>
          </a:p>
          <a:p>
            <a:endParaRPr lang="en-US" sz="1800" dirty="0" smtClean="0">
              <a:solidFill>
                <a:srgbClr val="008000"/>
              </a:solidFill>
            </a:endParaRPr>
          </a:p>
          <a:p>
            <a:r>
              <a:rPr lang="en-US" sz="1800" dirty="0" smtClean="0">
                <a:solidFill>
                  <a:srgbClr val="008000"/>
                </a:solidFill>
              </a:rPr>
              <a:t>Michele Gill</a:t>
            </a:r>
          </a:p>
          <a:p>
            <a:r>
              <a:rPr lang="en-US" sz="1800" dirty="0">
                <a:solidFill>
                  <a:srgbClr val="008000"/>
                </a:solidFill>
              </a:rPr>
              <a:t>Twitter: </a:t>
            </a:r>
            <a:r>
              <a:rPr lang="en-US" sz="1800" dirty="0" smtClean="0">
                <a:solidFill>
                  <a:srgbClr val="008000"/>
                </a:solidFill>
              </a:rPr>
              <a:t>@MicheleOnline</a:t>
            </a:r>
          </a:p>
          <a:p>
            <a:r>
              <a:rPr lang="en-US" sz="1800" dirty="0" smtClean="0">
                <a:solidFill>
                  <a:srgbClr val="008000"/>
                </a:solidFill>
              </a:rPr>
              <a:t>#vss102s1</a:t>
            </a:r>
          </a:p>
          <a:p>
            <a:endParaRPr lang="en-US" sz="1800" dirty="0" smtClean="0">
              <a:solidFill>
                <a:srgbClr val="008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143001"/>
            <a:ext cx="8229600" cy="4800600"/>
          </a:xfrm>
        </p:spPr>
        <p:txBody>
          <a:bodyPr/>
          <a:lstStyle/>
          <a:p>
            <a:pPr indent="0">
              <a:buNone/>
            </a:pPr>
            <a:r>
              <a:rPr lang="en-US" sz="4000" dirty="0" smtClean="0"/>
              <a:t>“I just read your article submission for the newsletter.  You need to fix it. You misspelled several words, and some of your facts are wrong. You need to make the corrections by Friday. "</a:t>
            </a:r>
          </a:p>
          <a:p>
            <a:pPr>
              <a:buNone/>
            </a:pPr>
            <a:endParaRPr lang="en-US"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10</a:t>
            </a:fld>
            <a:endParaRPr lang="en-US"/>
          </a:p>
        </p:txBody>
      </p:sp>
    </p:spTree>
    <p:extLst>
      <p:ext uri="{BB962C8B-B14F-4D97-AF65-F5344CB8AC3E}">
        <p14:creationId xmlns:p14="http://schemas.microsoft.com/office/powerpoint/2010/main" val="68814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Revised version</a:t>
            </a:r>
            <a:endParaRPr lang="en-US" dirty="0"/>
          </a:p>
        </p:txBody>
      </p:sp>
      <p:sp>
        <p:nvSpPr>
          <p:cNvPr id="6" name="Content Placeholder 5"/>
          <p:cNvSpPr>
            <a:spLocks noGrp="1"/>
          </p:cNvSpPr>
          <p:nvPr>
            <p:ph idx="1"/>
          </p:nvPr>
        </p:nvSpPr>
        <p:spPr/>
        <p:txBody>
          <a:bodyPr/>
          <a:lstStyle/>
          <a:p>
            <a:pPr indent="0">
              <a:buNone/>
            </a:pPr>
            <a:r>
              <a:rPr lang="en-US" sz="3200" dirty="0" smtClean="0"/>
              <a:t>I received your article for the newsletter. There are a few factual errors and several misspelled words. Please take a few moments to review it. Friday is the deadline for submission of any corrections. Thanks. </a:t>
            </a:r>
          </a:p>
          <a:p>
            <a:pPr>
              <a:buNone/>
            </a:pPr>
            <a:endParaRPr lang="en-US"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11</a:t>
            </a:fld>
            <a:endParaRPr lang="en-US"/>
          </a:p>
        </p:txBody>
      </p:sp>
    </p:spTree>
    <p:extLst>
      <p:ext uri="{BB962C8B-B14F-4D97-AF65-F5344CB8AC3E}">
        <p14:creationId xmlns:p14="http://schemas.microsoft.com/office/powerpoint/2010/main" val="37961761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“Friendly” Version</a:t>
            </a:r>
            <a:endParaRPr lang="en-US" dirty="0"/>
          </a:p>
        </p:txBody>
      </p:sp>
      <p:sp>
        <p:nvSpPr>
          <p:cNvPr id="3" name="Content Placeholder 2"/>
          <p:cNvSpPr>
            <a:spLocks noGrp="1"/>
          </p:cNvSpPr>
          <p:nvPr>
            <p:ph idx="1"/>
          </p:nvPr>
        </p:nvSpPr>
        <p:spPr/>
        <p:txBody>
          <a:bodyPr/>
          <a:lstStyle/>
          <a:p>
            <a:pPr indent="0">
              <a:buNone/>
            </a:pPr>
            <a:r>
              <a:rPr lang="en-US" sz="3200" dirty="0" smtClean="0"/>
              <a:t>I just finished looking over your article for the newsletter and caught a few typos. I also found what I think are contradictions to a few of the facts listed. If you are able to review it before Friday I'll still be able to get it to the printer before the deadline. Thanks!"</a:t>
            </a:r>
          </a:p>
          <a:p>
            <a:pPr>
              <a:buNone/>
            </a:pPr>
            <a:endParaRPr lang="en-US"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12</a:t>
            </a:fld>
            <a:endParaRPr lang="en-US"/>
          </a:p>
        </p:txBody>
      </p:sp>
    </p:spTree>
    <p:extLst>
      <p:ext uri="{BB962C8B-B14F-4D97-AF65-F5344CB8AC3E}">
        <p14:creationId xmlns:p14="http://schemas.microsoft.com/office/powerpoint/2010/main" val="8930939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Michele\AppData\Local\Microsoft\Windows\Temporary Internet Files\Content.IE5\41V78ZEJ\MP900438369[1].jpg"/>
          <p:cNvPicPr>
            <a:picLocks noChangeAspect="1" noChangeArrowheads="1"/>
          </p:cNvPicPr>
          <p:nvPr/>
        </p:nvPicPr>
        <p:blipFill>
          <a:blip r:embed="rId2"/>
          <a:srcRect/>
          <a:stretch>
            <a:fillRect/>
          </a:stretch>
        </p:blipFill>
        <p:spPr bwMode="auto">
          <a:xfrm>
            <a:off x="-533400" y="0"/>
            <a:ext cx="10316476" cy="6858000"/>
          </a:xfrm>
          <a:prstGeom prst="rect">
            <a:avLst/>
          </a:prstGeom>
          <a:noFill/>
        </p:spPr>
      </p:pic>
      <p:sp>
        <p:nvSpPr>
          <p:cNvPr id="4" name="Slide Number Placeholder 3"/>
          <p:cNvSpPr>
            <a:spLocks noGrp="1"/>
          </p:cNvSpPr>
          <p:nvPr>
            <p:ph type="sldNum" sz="quarter" idx="12"/>
          </p:nvPr>
        </p:nvSpPr>
        <p:spPr/>
        <p:txBody>
          <a:bodyPr/>
          <a:lstStyle/>
          <a:p>
            <a:fld id="{301684BE-0845-E84D-AAAE-39ADFC1AE0F6}" type="slidenum">
              <a:rPr lang="en-US" smtClean="0"/>
              <a:pPr/>
              <a:t>13</a:t>
            </a:fld>
            <a:endParaRPr lang="en-US"/>
          </a:p>
        </p:txBody>
      </p:sp>
      <p:sp>
        <p:nvSpPr>
          <p:cNvPr id="8" name="Rectangle 7"/>
          <p:cNvSpPr/>
          <p:nvPr/>
        </p:nvSpPr>
        <p:spPr>
          <a:xfrm>
            <a:off x="2743200" y="2879725"/>
            <a:ext cx="4255332" cy="3429000"/>
          </a:xfrm>
          <a:prstGeom prst="rect">
            <a:avLst/>
          </a:prstGeom>
          <a:noFill/>
        </p:spPr>
        <p:txBody>
          <a:bodyPr wrap="none" lIns="91440" tIns="45720" rIns="91440" bIns="45720">
            <a:prstTxWarp prst="textArchUp">
              <a:avLst>
                <a:gd name="adj" fmla="val 10834572"/>
              </a:avLst>
            </a:prstTxWarp>
            <a:spAutoFit/>
          </a:bodyPr>
          <a:lstStyle/>
          <a:p>
            <a:pPr algn="ctr"/>
            <a:r>
              <a:rPr lang="en-US" sz="8800" b="0" cap="none" spc="0" dirty="0" smtClean="0">
                <a:ln w="18415" cmpd="sng">
                  <a:solidFill>
                    <a:schemeClr val="bg2">
                      <a:lumMod val="25000"/>
                    </a:schemeClr>
                  </a:solidFill>
                  <a:prstDash val="solid"/>
                </a:ln>
                <a:solidFill>
                  <a:schemeClr val="bg1"/>
                </a:solidFill>
              </a:rPr>
              <a:t>Community</a:t>
            </a:r>
            <a:endParaRPr lang="en-US" sz="7200" b="0" cap="none" spc="0" dirty="0">
              <a:ln w="18415" cmpd="sng">
                <a:solidFill>
                  <a:schemeClr val="bg2">
                    <a:lumMod val="25000"/>
                  </a:schemeClr>
                </a:solidFill>
                <a:prstDash val="solid"/>
              </a:ln>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1600200"/>
            <a:ext cx="3886200" cy="4525963"/>
          </a:xfrm>
        </p:spPr>
        <p:txBody>
          <a:bodyPr>
            <a:normAutofit/>
          </a:bodyPr>
          <a:lstStyle/>
          <a:p>
            <a:r>
              <a:rPr lang="en-US" sz="4800" dirty="0" smtClean="0"/>
              <a:t>Diagnosing Discussions</a:t>
            </a:r>
          </a:p>
          <a:p>
            <a:r>
              <a:rPr lang="en-US" sz="4800" dirty="0" smtClean="0"/>
              <a:t>Weaving Discussions</a:t>
            </a:r>
            <a:endParaRPr lang="en-US" sz="4800"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14</a:t>
            </a:fld>
            <a:endParaRPr lang="en-US"/>
          </a:p>
        </p:txBody>
      </p:sp>
      <p:pic>
        <p:nvPicPr>
          <p:cNvPr id="2058" name="Picture 10" descr="http://farm4.static.flickr.com/3261/2897019812_036b30a830_z.jpg?zz=1"/>
          <p:cNvPicPr>
            <a:picLocks noChangeAspect="1" noChangeArrowheads="1"/>
          </p:cNvPicPr>
          <p:nvPr/>
        </p:nvPicPr>
        <p:blipFill>
          <a:blip r:embed="rId2"/>
          <a:srcRect/>
          <a:stretch>
            <a:fillRect/>
          </a:stretch>
        </p:blipFill>
        <p:spPr bwMode="auto">
          <a:xfrm>
            <a:off x="280058" y="1219200"/>
            <a:ext cx="4938428" cy="4906963"/>
          </a:xfrm>
          <a:prstGeom prst="rect">
            <a:avLst/>
          </a:prstGeom>
          <a:noFill/>
        </p:spPr>
      </p:pic>
      <p:sp>
        <p:nvSpPr>
          <p:cNvPr id="2" name="Title 1"/>
          <p:cNvSpPr>
            <a:spLocks noGrp="1"/>
          </p:cNvSpPr>
          <p:nvPr>
            <p:ph type="title"/>
          </p:nvPr>
        </p:nvSpPr>
        <p:spPr/>
        <p:txBody>
          <a:bodyPr>
            <a:normAutofit/>
          </a:bodyPr>
          <a:lstStyle/>
          <a:p>
            <a:r>
              <a:rPr lang="en-US" sz="5400" dirty="0" smtClean="0"/>
              <a:t>Critical Thinking</a:t>
            </a:r>
            <a:endParaRPr lang="en-US" sz="5400" dirty="0"/>
          </a:p>
        </p:txBody>
      </p:sp>
      <p:sp>
        <p:nvSpPr>
          <p:cNvPr id="6" name="TextBox 5"/>
          <p:cNvSpPr txBox="1"/>
          <p:nvPr/>
        </p:nvSpPr>
        <p:spPr>
          <a:xfrm>
            <a:off x="3161086" y="5758934"/>
            <a:ext cx="2057400" cy="215444"/>
          </a:xfrm>
          <a:prstGeom prst="rect">
            <a:avLst/>
          </a:prstGeom>
          <a:noFill/>
        </p:spPr>
        <p:txBody>
          <a:bodyPr wrap="square" rtlCol="0">
            <a:spAutoFit/>
          </a:bodyPr>
          <a:lstStyle/>
          <a:p>
            <a:r>
              <a:rPr lang="en-US" sz="800" dirty="0" smtClean="0"/>
              <a:t>Original Bliss on </a:t>
            </a:r>
            <a:r>
              <a:rPr lang="en-US" sz="800" dirty="0" err="1" smtClean="0"/>
              <a:t>Flickr</a:t>
            </a:r>
            <a:endParaRPr lang="en-US" sz="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Michele\AppData\Local\Microsoft\Windows\Temporary Internet Files\Content.IE5\LC6JL2IX\MP900442957[1].jpg"/>
          <p:cNvPicPr>
            <a:picLocks noChangeAspect="1" noChangeArrowheads="1"/>
          </p:cNvPicPr>
          <p:nvPr/>
        </p:nvPicPr>
        <p:blipFill>
          <a:blip r:embed="rId2"/>
          <a:srcRect/>
          <a:stretch>
            <a:fillRect/>
          </a:stretch>
        </p:blipFill>
        <p:spPr bwMode="auto">
          <a:xfrm>
            <a:off x="-228600" y="0"/>
            <a:ext cx="10244665" cy="6858000"/>
          </a:xfrm>
          <a:prstGeom prst="rect">
            <a:avLst/>
          </a:prstGeom>
          <a:noFill/>
        </p:spPr>
      </p:pic>
      <p:sp>
        <p:nvSpPr>
          <p:cNvPr id="2" name="Title 1"/>
          <p:cNvSpPr>
            <a:spLocks noGrp="1"/>
          </p:cNvSpPr>
          <p:nvPr>
            <p:ph type="title"/>
          </p:nvPr>
        </p:nvSpPr>
        <p:spPr>
          <a:xfrm>
            <a:off x="457200" y="274638"/>
            <a:ext cx="9906000" cy="3154362"/>
          </a:xfrm>
        </p:spPr>
        <p:txBody>
          <a:bodyPr>
            <a:normAutofit fontScale="90000"/>
          </a:bodyPr>
          <a:lstStyle/>
          <a:p>
            <a:r>
              <a:rPr lang="en-US" sz="11500" dirty="0" smtClean="0"/>
              <a:t>Presence</a:t>
            </a:r>
            <a:br>
              <a:rPr lang="en-US" sz="11500" dirty="0" smtClean="0"/>
            </a:br>
            <a:endParaRPr lang="en-US" sz="11500" dirty="0"/>
          </a:p>
        </p:txBody>
      </p:sp>
      <p:sp>
        <p:nvSpPr>
          <p:cNvPr id="3" name="Content Placeholder 2"/>
          <p:cNvSpPr>
            <a:spLocks noGrp="1"/>
          </p:cNvSpPr>
          <p:nvPr>
            <p:ph idx="1"/>
          </p:nvPr>
        </p:nvSpPr>
        <p:spPr>
          <a:xfrm>
            <a:off x="457200" y="2057400"/>
            <a:ext cx="8229600" cy="3611563"/>
          </a:xfrm>
        </p:spPr>
        <p:txBody>
          <a:bodyPr>
            <a:normAutofit/>
          </a:bodyPr>
          <a:lstStyle/>
          <a:p>
            <a:r>
              <a:rPr lang="en-US" sz="6600" dirty="0" smtClean="0"/>
              <a:t>Social</a:t>
            </a:r>
          </a:p>
          <a:p>
            <a:r>
              <a:rPr lang="en-US" sz="6600" dirty="0" smtClean="0"/>
              <a:t>Purposeful</a:t>
            </a:r>
            <a:endParaRPr lang="en-US" sz="6600"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01684BE-0845-E84D-AAAE-39ADFC1AE0F6}" type="slidenum">
              <a:rPr lang="en-US" smtClean="0"/>
              <a:pPr/>
              <a:t>16</a:t>
            </a:fld>
            <a:endParaRPr lang="en-US"/>
          </a:p>
        </p:txBody>
      </p:sp>
      <p:pic>
        <p:nvPicPr>
          <p:cNvPr id="7180" name="Picture 12" descr="C:\Users\Michele\AppData\Local\Microsoft\Windows\Temporary Internet Files\Content.IE5\O0SM6NB9\MP90044859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04800"/>
            <a:ext cx="3886200" cy="58293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838200"/>
            <a:ext cx="5410200" cy="4800600"/>
          </a:xfrm>
        </p:spPr>
        <p:txBody>
          <a:bodyPr>
            <a:normAutofit/>
          </a:bodyPr>
          <a:lstStyle/>
          <a:p>
            <a:r>
              <a:rPr lang="en-US" sz="3600" dirty="0" smtClean="0"/>
              <a:t>Michele Gill</a:t>
            </a:r>
            <a:br>
              <a:rPr lang="en-US" sz="3600" dirty="0" smtClean="0"/>
            </a:br>
            <a:r>
              <a:rPr lang="en-US" sz="3600" dirty="0" smtClean="0"/>
              <a:t>888-578-3224</a:t>
            </a:r>
            <a:br>
              <a:rPr lang="en-US" sz="3600" dirty="0" smtClean="0"/>
            </a:br>
            <a:r>
              <a:rPr lang="en-US" sz="3600" dirty="0" smtClean="0">
                <a:hlinkClick r:id="rId3"/>
              </a:rPr>
              <a:t>mgill@plsweb.com</a:t>
            </a:r>
            <a:r>
              <a:rPr lang="en-US" sz="3600" dirty="0" smtClean="0"/>
              <a:t/>
            </a:r>
            <a:br>
              <a:rPr lang="en-US" sz="3600" dirty="0" smtClean="0"/>
            </a:br>
            <a:r>
              <a:rPr lang="en-US" sz="3600" dirty="0" smtClean="0"/>
              <a:t>Twitter: @MicheleOnline</a:t>
            </a:r>
            <a:br>
              <a:rPr lang="en-US" sz="3600" dirty="0" smtClean="0"/>
            </a:br>
            <a:r>
              <a:rPr lang="en-US" sz="3600" dirty="0" smtClean="0"/>
              <a:t>Skype: thewholegillfamily</a:t>
            </a:r>
            <a:br>
              <a:rPr lang="en-US" sz="3600" dirty="0" smtClean="0"/>
            </a:br>
            <a:r>
              <a:rPr lang="en-US" sz="3600" dirty="0" smtClean="0"/>
              <a:t>www.plsweb.com</a:t>
            </a:r>
            <a:br>
              <a:rPr lang="en-US" sz="3600" dirty="0" smtClean="0"/>
            </a:br>
            <a:endParaRPr lang="en-US" sz="3600" dirty="0"/>
          </a:p>
        </p:txBody>
      </p:sp>
    </p:spTree>
    <p:extLst>
      <p:ext uri="{BB962C8B-B14F-4D97-AF65-F5344CB8AC3E}">
        <p14:creationId xmlns:p14="http://schemas.microsoft.com/office/powerpoint/2010/main" val="1338095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22258"/>
            <a:ext cx="8229600" cy="3387805"/>
          </a:xfrm>
        </p:spPr>
        <p:txBody>
          <a:bodyPr>
            <a:normAutofit/>
          </a:bodyPr>
          <a:lstStyle/>
          <a:p>
            <a:r>
              <a:rPr lang="en-US" sz="4400" dirty="0" smtClean="0"/>
              <a:t>Content</a:t>
            </a:r>
          </a:p>
          <a:p>
            <a:r>
              <a:rPr lang="en-US" sz="4400" dirty="0" smtClean="0"/>
              <a:t>Communication</a:t>
            </a:r>
          </a:p>
          <a:p>
            <a:r>
              <a:rPr lang="en-US" sz="4400" dirty="0" smtClean="0"/>
              <a:t>Community Building</a:t>
            </a:r>
          </a:p>
          <a:p>
            <a:r>
              <a:rPr lang="en-US" sz="4400" dirty="0" smtClean="0"/>
              <a:t>Critical Thinking</a:t>
            </a:r>
            <a:endParaRPr lang="en-US" sz="4400"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2</a:t>
            </a:fld>
            <a:endParaRPr lang="en-US"/>
          </a:p>
        </p:txBody>
      </p:sp>
      <p:sp>
        <p:nvSpPr>
          <p:cNvPr id="5" name="Rectangle 4"/>
          <p:cNvSpPr/>
          <p:nvPr/>
        </p:nvSpPr>
        <p:spPr>
          <a:xfrm rot="986596">
            <a:off x="1319375" y="875396"/>
            <a:ext cx="7696575" cy="221599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13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The 4 C</a:t>
            </a:r>
            <a:r>
              <a:rPr lang="en-US" sz="138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en-US" sz="13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s</a:t>
            </a:r>
            <a:endParaRPr lang="en-US" sz="13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18060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C:\Users\Michele\AppData\Local\Microsoft\Windows\Temporary Internet Files\Content.IE5\7T4GEN10\MP90044318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460"/>
            <a:ext cx="10877044" cy="713712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81000" y="3962399"/>
            <a:ext cx="8229600" cy="2895601"/>
          </a:xfrm>
        </p:spPr>
        <p:txBody>
          <a:bodyPr>
            <a:normAutofit/>
          </a:bodyPr>
          <a:lstStyle/>
          <a:p>
            <a:r>
              <a:rPr lang="en-US" sz="4400" b="1" dirty="0" smtClean="0"/>
              <a:t>Typing</a:t>
            </a:r>
          </a:p>
          <a:p>
            <a:r>
              <a:rPr lang="en-US" sz="4400" b="1" dirty="0" smtClean="0"/>
              <a:t>Grammar</a:t>
            </a:r>
          </a:p>
          <a:p>
            <a:r>
              <a:rPr lang="en-US" sz="4400" b="1" dirty="0" smtClean="0"/>
              <a:t>Time Management</a:t>
            </a:r>
            <a:endParaRPr lang="en-US" sz="4400" b="1"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3</a:t>
            </a:fld>
            <a:endParaRPr lang="en-US"/>
          </a:p>
        </p:txBody>
      </p:sp>
      <p:sp>
        <p:nvSpPr>
          <p:cNvPr id="5" name="Title 4"/>
          <p:cNvSpPr>
            <a:spLocks noGrp="1"/>
          </p:cNvSpPr>
          <p:nvPr>
            <p:ph type="title"/>
          </p:nvPr>
        </p:nvSpPr>
        <p:spPr>
          <a:xfrm>
            <a:off x="457200" y="274638"/>
            <a:ext cx="4191000" cy="2163762"/>
          </a:xfrm>
        </p:spPr>
        <p:txBody>
          <a:bodyPr>
            <a:normAutofit/>
          </a:bodyPr>
          <a:lstStyle/>
          <a:p>
            <a:r>
              <a:rPr lang="en-US" sz="4800" b="1" dirty="0" smtClean="0"/>
              <a:t>What we </a:t>
            </a:r>
            <a:br>
              <a:rPr lang="en-US" sz="4800" b="1" dirty="0" smtClean="0"/>
            </a:br>
            <a:r>
              <a:rPr lang="en-US" sz="4800" b="1" dirty="0" smtClean="0"/>
              <a:t>don’t train:</a:t>
            </a:r>
            <a:endParaRPr lang="en-US" sz="4800" b="1" dirty="0"/>
          </a:p>
        </p:txBody>
      </p:sp>
    </p:spTree>
    <p:extLst>
      <p:ext uri="{BB962C8B-B14F-4D97-AF65-F5344CB8AC3E}">
        <p14:creationId xmlns:p14="http://schemas.microsoft.com/office/powerpoint/2010/main" val="35187647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ichele\AppData\Local\Microsoft\Windows\Temporary Internet Files\Content.IE5\ERXIRQUT\MP900439531[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4701" y="27648"/>
            <a:ext cx="9525000" cy="67480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371600" y="533400"/>
            <a:ext cx="7543800" cy="2286000"/>
          </a:xfrm>
        </p:spPr>
        <p:txBody>
          <a:bodyPr>
            <a:noAutofit/>
          </a:bodyPr>
          <a:lstStyle/>
          <a:p>
            <a:r>
              <a:rPr lang="en-US" sz="13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Content</a:t>
            </a:r>
            <a:endParaRPr lang="en-US" sz="13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4" name="Slide Number Placeholder 3"/>
          <p:cNvSpPr>
            <a:spLocks noGrp="1"/>
          </p:cNvSpPr>
          <p:nvPr>
            <p:ph type="sldNum" sz="quarter" idx="12"/>
          </p:nvPr>
        </p:nvSpPr>
        <p:spPr/>
        <p:txBody>
          <a:bodyPr/>
          <a:lstStyle/>
          <a:p>
            <a:fld id="{301684BE-0845-E84D-AAAE-39ADFC1AE0F6}" type="slidenum">
              <a:rPr lang="en-US" smtClean="0"/>
              <a:pPr/>
              <a:t>4</a:t>
            </a:fld>
            <a:endParaRPr lang="en-US"/>
          </a:p>
        </p:txBody>
      </p:sp>
    </p:spTree>
    <p:extLst>
      <p:ext uri="{BB962C8B-B14F-4D97-AF65-F5344CB8AC3E}">
        <p14:creationId xmlns:p14="http://schemas.microsoft.com/office/powerpoint/2010/main" val="2323315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3" name="Picture 7" descr="C:\Users\Michele\AppData\Local\Microsoft\Windows\Temporary Internet Files\Content.IE5\OH0VMC1A\MPj04395600000[1].jpg"/>
          <p:cNvPicPr>
            <a:picLocks noChangeAspect="1" noChangeArrowheads="1"/>
          </p:cNvPicPr>
          <p:nvPr/>
        </p:nvPicPr>
        <p:blipFill>
          <a:blip r:embed="rId3"/>
          <a:srcRect/>
          <a:stretch>
            <a:fillRect/>
          </a:stretch>
        </p:blipFill>
        <p:spPr bwMode="auto">
          <a:xfrm>
            <a:off x="1219200" y="1161578"/>
            <a:ext cx="7010400" cy="4680277"/>
          </a:xfrm>
          <a:prstGeom prst="rect">
            <a:avLst/>
          </a:prstGeom>
          <a:noFill/>
        </p:spPr>
      </p:pic>
      <p:sp>
        <p:nvSpPr>
          <p:cNvPr id="5" name="Title 4"/>
          <p:cNvSpPr>
            <a:spLocks noGrp="1"/>
          </p:cNvSpPr>
          <p:nvPr>
            <p:ph type="title"/>
          </p:nvPr>
        </p:nvSpPr>
        <p:spPr/>
        <p:txBody>
          <a:bodyPr>
            <a:normAutofit/>
          </a:bodyPr>
          <a:lstStyle/>
          <a:p>
            <a:pPr algn="ctr"/>
            <a:r>
              <a:rPr lang="en-US" sz="4400" b="1" dirty="0" smtClean="0"/>
              <a:t>Communication</a:t>
            </a:r>
            <a:endParaRPr lang="en-US" sz="4400" b="1" dirty="0"/>
          </a:p>
        </p:txBody>
      </p:sp>
      <p:sp>
        <p:nvSpPr>
          <p:cNvPr id="13" name="Content Placeholder 12"/>
          <p:cNvSpPr>
            <a:spLocks noGrp="1"/>
          </p:cNvSpPr>
          <p:nvPr>
            <p:ph idx="1"/>
          </p:nvPr>
        </p:nvSpPr>
        <p:spPr/>
        <p:txBody>
          <a:bodyPr/>
          <a:lstStyle/>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C:\Users\Michele\AppData\Local\Microsoft\Windows\Temporary Internet Files\Content.IE5\1FA602SY\MPj04421790000[1].jpg"/>
          <p:cNvPicPr>
            <a:picLocks noChangeAspect="1" noChangeArrowheads="1"/>
          </p:cNvPicPr>
          <p:nvPr/>
        </p:nvPicPr>
        <p:blipFill>
          <a:blip r:embed="rId3"/>
          <a:srcRect/>
          <a:stretch>
            <a:fillRect/>
          </a:stretch>
        </p:blipFill>
        <p:spPr bwMode="auto">
          <a:xfrm>
            <a:off x="3124200" y="2200261"/>
            <a:ext cx="3581400" cy="3649269"/>
          </a:xfrm>
          <a:prstGeom prst="rect">
            <a:avLst/>
          </a:prstGeom>
          <a:noFill/>
        </p:spPr>
      </p:pic>
      <p:sp>
        <p:nvSpPr>
          <p:cNvPr id="2" name="Title 1"/>
          <p:cNvSpPr>
            <a:spLocks noGrp="1"/>
          </p:cNvSpPr>
          <p:nvPr>
            <p:ph type="title"/>
          </p:nvPr>
        </p:nvSpPr>
        <p:spPr>
          <a:xfrm>
            <a:off x="457200" y="304800"/>
            <a:ext cx="8229600" cy="1143000"/>
          </a:xfrm>
        </p:spPr>
        <p:txBody>
          <a:bodyPr/>
          <a:lstStyle/>
          <a:p>
            <a:r>
              <a:rPr lang="en-US" dirty="0" smtClean="0"/>
              <a:t>Facilitator Voice and Tone</a:t>
            </a:r>
            <a:endParaRPr lang="en-US" dirty="0"/>
          </a:p>
        </p:txBody>
      </p:sp>
      <p:sp>
        <p:nvSpPr>
          <p:cNvPr id="3" name="Content Placeholder 2"/>
          <p:cNvSpPr>
            <a:spLocks noGrp="1"/>
          </p:cNvSpPr>
          <p:nvPr>
            <p:ph idx="1"/>
          </p:nvPr>
        </p:nvSpPr>
        <p:spPr>
          <a:xfrm>
            <a:off x="457200" y="1447800"/>
            <a:ext cx="8229600" cy="4678363"/>
          </a:xfrm>
        </p:spPr>
        <p:txBody>
          <a:bodyPr>
            <a:normAutofit/>
          </a:bodyPr>
          <a:lstStyle/>
          <a:p>
            <a:r>
              <a:rPr lang="en-US" sz="2800" dirty="0"/>
              <a:t>Voice</a:t>
            </a:r>
          </a:p>
          <a:p>
            <a:r>
              <a:rPr lang="en-US" sz="2800" dirty="0" smtClean="0"/>
              <a:t>Tone</a:t>
            </a:r>
          </a:p>
          <a:p>
            <a:pPr lvl="1"/>
            <a:r>
              <a:rPr lang="en-US" sz="2400" dirty="0" smtClean="0"/>
              <a:t>Analytical</a:t>
            </a:r>
          </a:p>
          <a:p>
            <a:pPr lvl="1"/>
            <a:r>
              <a:rPr lang="en-US" sz="2400" dirty="0" smtClean="0"/>
              <a:t>Informal/Personal</a:t>
            </a:r>
          </a:p>
          <a:p>
            <a:pPr lvl="1"/>
            <a:r>
              <a:rPr lang="en-US" sz="2400" dirty="0" smtClean="0"/>
              <a:t>Inclusive</a:t>
            </a:r>
          </a:p>
          <a:p>
            <a:pPr lvl="1"/>
            <a:r>
              <a:rPr lang="en-US" sz="2400" dirty="0" smtClean="0"/>
              <a:t>Humorous</a:t>
            </a:r>
          </a:p>
          <a:p>
            <a:pPr lvl="1"/>
            <a:r>
              <a:rPr lang="en-US" sz="2400" dirty="0" smtClean="0"/>
              <a:t>Formal/Neutral</a:t>
            </a:r>
          </a:p>
          <a:p>
            <a:r>
              <a:rPr lang="en-US" sz="2800" dirty="0" smtClean="0"/>
              <a:t>Congruency</a:t>
            </a:r>
          </a:p>
        </p:txBody>
      </p:sp>
      <p:sp>
        <p:nvSpPr>
          <p:cNvPr id="4" name="Slide Number Placeholder 3"/>
          <p:cNvSpPr>
            <a:spLocks noGrp="1"/>
          </p:cNvSpPr>
          <p:nvPr>
            <p:ph type="sldNum" sz="quarter" idx="12"/>
          </p:nvPr>
        </p:nvSpPr>
        <p:spPr/>
        <p:txBody>
          <a:bodyPr/>
          <a:lstStyle/>
          <a:p>
            <a:fld id="{301684BE-0845-E84D-AAAE-39ADFC1AE0F6}" type="slidenum">
              <a:rPr lang="en-US" smtClean="0"/>
              <a:pPr/>
              <a:t>6</a:t>
            </a:fld>
            <a:endParaRPr lang="en-US"/>
          </a:p>
        </p:txBody>
      </p:sp>
      <p:pic>
        <p:nvPicPr>
          <p:cNvPr id="5122" name="Picture 2" descr="C:\Users\Michele\AppData\Local\Microsoft\Windows\Temporary Internet Files\Content.IE5\B60FTDT2\MPj04424740000[1].jpg"/>
          <p:cNvPicPr>
            <a:picLocks noChangeAspect="1" noChangeArrowheads="1"/>
          </p:cNvPicPr>
          <p:nvPr/>
        </p:nvPicPr>
        <p:blipFill>
          <a:blip r:embed="rId4"/>
          <a:srcRect/>
          <a:stretch>
            <a:fillRect/>
          </a:stretch>
        </p:blipFill>
        <p:spPr bwMode="auto">
          <a:xfrm>
            <a:off x="6096000" y="533400"/>
            <a:ext cx="2489200" cy="3962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Student Tone</a:t>
            </a:r>
            <a:endParaRPr lang="en-US" sz="4000" dirty="0"/>
          </a:p>
        </p:txBody>
      </p:sp>
      <p:pic>
        <p:nvPicPr>
          <p:cNvPr id="5" name="Content Placeholder 4" descr="Formal to Informal: Assignments, blogs, forums, break room, chat"/>
          <p:cNvPicPr>
            <a:picLocks noGrp="1"/>
          </p:cNvPicPr>
          <p:nvPr>
            <p:ph idx="1"/>
          </p:nvPr>
        </p:nvPicPr>
        <p:blipFill>
          <a:blip r:embed="rId3" cstate="print"/>
          <a:stretch>
            <a:fillRect/>
          </a:stretch>
        </p:blipFill>
        <p:spPr bwMode="auto">
          <a:xfrm>
            <a:off x="1905000" y="1417638"/>
            <a:ext cx="5324475" cy="4364831"/>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301684BE-0845-E84D-AAAE-39ADFC1AE0F6}"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a:bodyPr>
          <a:lstStyle/>
          <a:p>
            <a:r>
              <a:rPr lang="en-US" sz="6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Verbal Skills</a:t>
            </a:r>
            <a:endParaRPr lang="en-US" sz="6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Content Placeholder 2"/>
          <p:cNvSpPr>
            <a:spLocks noGrp="1"/>
          </p:cNvSpPr>
          <p:nvPr>
            <p:ph idx="1"/>
          </p:nvPr>
        </p:nvSpPr>
        <p:spPr>
          <a:xfrm>
            <a:off x="457200" y="2133600"/>
            <a:ext cx="8229600" cy="3992563"/>
          </a:xfrm>
        </p:spPr>
        <p:txBody>
          <a:bodyPr/>
          <a:lstStyle/>
          <a:p>
            <a:r>
              <a:rPr lang="en-US" sz="4400" dirty="0" smtClean="0"/>
              <a:t>Positive Phrasing</a:t>
            </a:r>
          </a:p>
          <a:p>
            <a:r>
              <a:rPr lang="en-US" sz="4400" dirty="0" smtClean="0"/>
              <a:t>Needs Benefit Statements</a:t>
            </a:r>
          </a:p>
          <a:p>
            <a:r>
              <a:rPr lang="en-US" sz="4400" dirty="0" smtClean="0"/>
              <a:t>Supporting Statements</a:t>
            </a:r>
          </a:p>
          <a:p>
            <a:r>
              <a:rPr lang="en-US" sz="4400" dirty="0" smtClean="0"/>
              <a:t>Empathy vs. Sympathy</a:t>
            </a:r>
          </a:p>
          <a:p>
            <a:pPr marL="0" indent="0">
              <a:buNone/>
            </a:pPr>
            <a:endParaRPr lang="en-US" dirty="0"/>
          </a:p>
        </p:txBody>
      </p:sp>
      <p:sp>
        <p:nvSpPr>
          <p:cNvPr id="4" name="Slide Number Placeholder 3"/>
          <p:cNvSpPr>
            <a:spLocks noGrp="1"/>
          </p:cNvSpPr>
          <p:nvPr>
            <p:ph type="sldNum" sz="quarter" idx="12"/>
          </p:nvPr>
        </p:nvSpPr>
        <p:spPr/>
        <p:txBody>
          <a:bodyPr/>
          <a:lstStyle/>
          <a:p>
            <a:fld id="{301684BE-0845-E84D-AAAE-39ADFC1AE0F6}" type="slidenum">
              <a:rPr lang="en-US" smtClean="0"/>
              <a:pPr/>
              <a:t>8</a:t>
            </a:fld>
            <a:endParaRPr lang="en-US"/>
          </a:p>
        </p:txBody>
      </p:sp>
    </p:spTree>
    <p:extLst>
      <p:ext uri="{BB962C8B-B14F-4D97-AF65-F5344CB8AC3E}">
        <p14:creationId xmlns:p14="http://schemas.microsoft.com/office/powerpoint/2010/main" val="120749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01684BE-0845-E84D-AAAE-39ADFC1AE0F6}" type="slidenum">
              <a:rPr lang="en-US" smtClean="0"/>
              <a:pPr/>
              <a:t>9</a:t>
            </a:fld>
            <a:endParaRPr lang="en-US"/>
          </a:p>
        </p:txBody>
      </p:sp>
      <p:sp>
        <p:nvSpPr>
          <p:cNvPr id="5" name="TextBox 4"/>
          <p:cNvSpPr txBox="1"/>
          <p:nvPr/>
        </p:nvSpPr>
        <p:spPr>
          <a:xfrm>
            <a:off x="5391415" y="3581400"/>
            <a:ext cx="3523985" cy="175432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Neutral Correction</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35" name="Picture 11" descr="C:\Users\Michele\AppData\Local\Microsoft\Windows\Temporary Internet Files\Content.IE5\50JH9AW2\MP90043049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125" y="685800"/>
            <a:ext cx="5058401" cy="50584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ele\AppData\Local\Microsoft\Windows\Temporary Internet Files\Content.IE5\O6579IFN\MP90038622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9159" y="228600"/>
            <a:ext cx="4376241" cy="29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37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872</TotalTime>
  <Words>239</Words>
  <Application>Microsoft Office PowerPoint</Application>
  <PresentationFormat>On-screen Show (4:3)</PresentationFormat>
  <Paragraphs>68</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More than Technology: Preparing Teachers for the Online Environment</vt:lpstr>
      <vt:lpstr>PowerPoint Presentation</vt:lpstr>
      <vt:lpstr>What we  don’t train:</vt:lpstr>
      <vt:lpstr>Content</vt:lpstr>
      <vt:lpstr>Communication</vt:lpstr>
      <vt:lpstr>Facilitator Voice and Tone</vt:lpstr>
      <vt:lpstr>Student Tone</vt:lpstr>
      <vt:lpstr>Verbal Skills</vt:lpstr>
      <vt:lpstr>PowerPoint Presentation</vt:lpstr>
      <vt:lpstr>PowerPoint Presentation</vt:lpstr>
      <vt:lpstr>Revised version</vt:lpstr>
      <vt:lpstr>“Friendly” Version</vt:lpstr>
      <vt:lpstr>PowerPoint Presentation</vt:lpstr>
      <vt:lpstr>Critical Thinking</vt:lpstr>
      <vt:lpstr>Presence </vt:lpstr>
      <vt:lpstr>Michele Gill 888-578-3224 mgill@plsweb.com Twitter: @MicheleOnline Skype: thewholegillfamily www.plsweb.com </vt:lpstr>
    </vt:vector>
  </TitlesOfParts>
  <Company>tristream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Typical Presentation Title</dc:title>
  <dc:creator>Phil Dyer</dc:creator>
  <cp:lastModifiedBy>Michele</cp:lastModifiedBy>
  <cp:revision>79</cp:revision>
  <cp:lastPrinted>2011-01-30T17:33:07Z</cp:lastPrinted>
  <dcterms:created xsi:type="dcterms:W3CDTF">2009-07-21T17:27:11Z</dcterms:created>
  <dcterms:modified xsi:type="dcterms:W3CDTF">2011-11-18T17:27:46Z</dcterms:modified>
</cp:coreProperties>
</file>